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356" r:id="rId2"/>
    <p:sldId id="341" r:id="rId3"/>
    <p:sldId id="342" r:id="rId4"/>
    <p:sldId id="343" r:id="rId5"/>
    <p:sldId id="345" r:id="rId6"/>
    <p:sldId id="344" r:id="rId7"/>
    <p:sldId id="363" r:id="rId8"/>
    <p:sldId id="427" r:id="rId9"/>
    <p:sldId id="429" r:id="rId10"/>
    <p:sldId id="430" r:id="rId11"/>
    <p:sldId id="346" r:id="rId12"/>
    <p:sldId id="366" r:id="rId13"/>
    <p:sldId id="365" r:id="rId14"/>
    <p:sldId id="364" r:id="rId15"/>
    <p:sldId id="431" r:id="rId16"/>
    <p:sldId id="360" r:id="rId17"/>
    <p:sldId id="357" r:id="rId18"/>
    <p:sldId id="358" r:id="rId19"/>
    <p:sldId id="359" r:id="rId20"/>
    <p:sldId id="361" r:id="rId21"/>
    <p:sldId id="362" r:id="rId22"/>
    <p:sldId id="432" r:id="rId23"/>
    <p:sldId id="367" r:id="rId24"/>
    <p:sldId id="347" r:id="rId25"/>
    <p:sldId id="348" r:id="rId26"/>
  </p:sldIdLst>
  <p:sldSz cx="9144000" cy="6858000" type="screen4x3"/>
  <p:notesSz cx="6858000" cy="9144000"/>
  <p:defaultTextStyle>
    <a:defPPr>
      <a:defRPr lang="en-US"/>
    </a:defPPr>
    <a:lvl1pPr marL="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89"/>
    <p:restoredTop sz="94538"/>
  </p:normalViewPr>
  <p:slideViewPr>
    <p:cSldViewPr snapToObjects="1">
      <p:cViewPr varScale="1">
        <p:scale>
          <a:sx n="241" d="100"/>
          <a:sy n="241" d="100"/>
        </p:scale>
        <p:origin x="184" y="1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40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26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9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delayed weight changes</a:t>
            </a:r>
          </a:p>
          <a:p>
            <a:r>
              <a:rPr lang="en-US" dirty="0"/>
              <a:t>Can’t do </a:t>
            </a:r>
            <a:r>
              <a:rPr lang="en-US" dirty="0" err="1"/>
              <a:t>backprop</a:t>
            </a:r>
            <a:r>
              <a:rPr lang="en-US" dirty="0"/>
              <a:t> – need to have a generic all-purpose</a:t>
            </a:r>
            <a:r>
              <a:rPr lang="en-US" baseline="0" dirty="0"/>
              <a:t> good-enough representation</a:t>
            </a:r>
          </a:p>
          <a:p>
            <a:r>
              <a:rPr lang="en-US" baseline="0" dirty="0"/>
              <a:t>First wave of computational modelers got the 1</a:t>
            </a:r>
            <a:r>
              <a:rPr lang="en-US" baseline="30000" dirty="0"/>
              <a:t>st</a:t>
            </a:r>
            <a:r>
              <a:rPr lang="en-US" baseline="0" dirty="0"/>
              <a:t> principal component right on *everything*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1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31"/>
            <a:ext cx="7772688" cy="14697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7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640" indent="0" algn="ctr">
              <a:buNone/>
              <a:defRPr/>
            </a:lvl2pPr>
            <a:lvl3pPr marL="829280" indent="0" algn="ctr">
              <a:buNone/>
              <a:defRPr/>
            </a:lvl3pPr>
            <a:lvl4pPr marL="1243920" indent="0" algn="ctr">
              <a:buNone/>
              <a:defRPr/>
            </a:lvl4pPr>
            <a:lvl5pPr marL="1658560" indent="0" algn="ctr">
              <a:buNone/>
              <a:defRPr/>
            </a:lvl5pPr>
            <a:lvl6pPr marL="2073201" indent="0" algn="ctr">
              <a:buNone/>
              <a:defRPr/>
            </a:lvl6pPr>
            <a:lvl7pPr marL="2487841" indent="0" algn="ctr">
              <a:buNone/>
              <a:defRPr/>
            </a:lvl7pPr>
            <a:lvl8pPr marL="2902481" indent="0" algn="ctr">
              <a:buNone/>
              <a:defRPr/>
            </a:lvl8pPr>
            <a:lvl9pPr marL="331712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55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640" indent="0">
              <a:buNone/>
              <a:defRPr sz="1600"/>
            </a:lvl2pPr>
            <a:lvl3pPr marL="829280" indent="0">
              <a:buNone/>
              <a:defRPr sz="1500"/>
            </a:lvl3pPr>
            <a:lvl4pPr marL="1243920" indent="0">
              <a:buNone/>
              <a:defRPr sz="1300"/>
            </a:lvl4pPr>
            <a:lvl5pPr marL="1658560" indent="0">
              <a:buNone/>
              <a:defRPr sz="1300"/>
            </a:lvl5pPr>
            <a:lvl6pPr marL="2073201" indent="0">
              <a:buNone/>
              <a:defRPr sz="1300"/>
            </a:lvl6pPr>
            <a:lvl7pPr marL="2487841" indent="0">
              <a:buNone/>
              <a:defRPr sz="1300"/>
            </a:lvl7pPr>
            <a:lvl8pPr marL="2902481" indent="0">
              <a:buNone/>
              <a:defRPr sz="1300"/>
            </a:lvl8pPr>
            <a:lvl9pPr marL="3317121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7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7" y="2175158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66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66" y="2175158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6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8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27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26" y="4800891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26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640" indent="0">
              <a:buNone/>
              <a:defRPr sz="2500"/>
            </a:lvl2pPr>
            <a:lvl3pPr marL="829280" indent="0">
              <a:buNone/>
              <a:defRPr sz="2200"/>
            </a:lvl3pPr>
            <a:lvl4pPr marL="1243920" indent="0">
              <a:buNone/>
              <a:defRPr sz="1800"/>
            </a:lvl4pPr>
            <a:lvl5pPr marL="1658560" indent="0">
              <a:buNone/>
              <a:defRPr sz="1800"/>
            </a:lvl5pPr>
            <a:lvl6pPr marL="2073201" indent="0">
              <a:buNone/>
              <a:defRPr sz="1800"/>
            </a:lvl6pPr>
            <a:lvl7pPr marL="2487841" indent="0">
              <a:buNone/>
              <a:defRPr sz="1800"/>
            </a:lvl7pPr>
            <a:lvl8pPr marL="2902481" indent="0">
              <a:buNone/>
              <a:defRPr sz="1800"/>
            </a:lvl8pPr>
            <a:lvl9pPr marL="3317121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26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27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27" y="1605097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2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514" algn="l"/>
                <a:tab pos="1313025" algn="l"/>
                <a:tab pos="1969541" algn="l"/>
                <a:tab pos="2626055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0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604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407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3210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901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365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829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293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757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604" indent="-293703" algn="l" defTabSz="414640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3210" indent="-260590" algn="l" defTabSz="414640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481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6418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802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266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730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194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658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Motor Control and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Computational Cognitive Neuroscience</a:t>
            </a:r>
          </a:p>
          <a:p>
            <a:r>
              <a:rPr lang="en-US" dirty="0"/>
              <a:t>Randall O’Reilly</a:t>
            </a:r>
          </a:p>
        </p:txBody>
      </p:sp>
    </p:spTree>
    <p:extLst>
      <p:ext uri="{BB962C8B-B14F-4D97-AF65-F5344CB8AC3E}">
        <p14:creationId xmlns:p14="http://schemas.microsoft.com/office/powerpoint/2010/main" val="160375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dopamine reinforces No Go!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1129" y="5029200"/>
            <a:ext cx="1573698" cy="14478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180" y="5341620"/>
            <a:ext cx="990600" cy="87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FCFC2-FF2C-9945-AC5E-28603636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9529" y="1851661"/>
            <a:ext cx="4082209" cy="21107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4E9F59-C7FE-5E47-9F24-7477E435950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4200" y="3810000"/>
            <a:ext cx="1066800" cy="12192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6176F2B-B323-9D43-82BF-8236257D73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0" y="3787140"/>
            <a:ext cx="1905000" cy="1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6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Ganglia: Action Selection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7" y="1971125"/>
            <a:ext cx="8227871" cy="24461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627" y="5181601"/>
            <a:ext cx="8227871" cy="461655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Selects motor and “cognitive” actions across frontal areas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06C82-1EE1-B846-936A-5A002A8D9AD8}"/>
              </a:ext>
            </a:extLst>
          </p:cNvPr>
          <p:cNvSpPr txBox="1"/>
          <p:nvPr/>
        </p:nvSpPr>
        <p:spPr>
          <a:xfrm>
            <a:off x="5029200" y="4417248"/>
            <a:ext cx="3810000" cy="3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(Alexander, de Long &amp; Strick, 1986)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Command..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8252" y="1632398"/>
            <a:ext cx="7744623" cy="4469891"/>
          </a:xfrm>
        </p:spPr>
      </p:pic>
    </p:spTree>
    <p:extLst>
      <p:ext uri="{BB962C8B-B14F-4D97-AF65-F5344CB8AC3E}">
        <p14:creationId xmlns:p14="http://schemas.microsoft.com/office/powerpoint/2010/main" val="136723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Medial Frontal Map of Values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82" y="1605097"/>
            <a:ext cx="4003760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13095" y="1617194"/>
            <a:ext cx="6314936" cy="45002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7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7616" r="-761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4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Reward Learning</a:t>
            </a:r>
            <a:br>
              <a:rPr lang="en-US" dirty="0"/>
            </a:br>
            <a:r>
              <a:rPr lang="en-US" sz="1800" dirty="0"/>
              <a:t>(Frank, 2005…; O’Reilly &amp; Frank 2006)	</a:t>
            </a:r>
          </a:p>
        </p:txBody>
      </p:sp>
      <p:pic>
        <p:nvPicPr>
          <p:cNvPr id="5" name="Content Placeholder 4" descr="fig_bg_frontal_da_burst_d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27" y="1524000"/>
            <a:ext cx="8227871" cy="33403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627" y="5181600"/>
            <a:ext cx="8227871" cy="1200328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Feedforward</a:t>
            </a:r>
            <a:r>
              <a:rPr lang="en-US" sz="2400" dirty="0"/>
              <a:t>, </a:t>
            </a:r>
            <a:r>
              <a:rPr lang="en-US" sz="2400" dirty="0" err="1"/>
              <a:t>modulatory</a:t>
            </a:r>
            <a:r>
              <a:rPr lang="en-US" sz="2400" dirty="0"/>
              <a:t> (</a:t>
            </a:r>
            <a:r>
              <a:rPr lang="en-US" sz="2400" dirty="0" err="1"/>
              <a:t>disinhibition</a:t>
            </a:r>
            <a:r>
              <a:rPr lang="en-US" sz="2400" dirty="0"/>
              <a:t>) on cortex/motor</a:t>
            </a:r>
          </a:p>
          <a:p>
            <a:r>
              <a:rPr lang="en-US" sz="2400" dirty="0"/>
              <a:t>  (same as cerebellum)</a:t>
            </a:r>
          </a:p>
          <a:p>
            <a:pPr>
              <a:buFontTx/>
              <a:buChar char="•"/>
            </a:pPr>
            <a:r>
              <a:rPr lang="en-US" sz="2400" dirty="0"/>
              <a:t> Co-opted for higher level cognitive control -&gt; PFC</a:t>
            </a:r>
          </a:p>
        </p:txBody>
      </p:sp>
    </p:spTree>
    <p:extLst>
      <p:ext uri="{BB962C8B-B14F-4D97-AF65-F5344CB8AC3E}">
        <p14:creationId xmlns:p14="http://schemas.microsoft.com/office/powerpoint/2010/main" val="253832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793286"/>
          </a:xfrm>
        </p:spPr>
        <p:txBody>
          <a:bodyPr/>
          <a:lstStyle/>
          <a:p>
            <a:r>
              <a:rPr lang="en-US" dirty="0"/>
              <a:t>Reinforcement Learning: Dopamine</a:t>
            </a:r>
          </a:p>
        </p:txBody>
      </p:sp>
      <p:pic>
        <p:nvPicPr>
          <p:cNvPr id="5" name="Content Placeholder 4" descr="fig_schultz97_vta_t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4" r="-879"/>
          <a:stretch/>
        </p:blipFill>
        <p:spPr>
          <a:xfrm>
            <a:off x="533400" y="1221707"/>
            <a:ext cx="3429000" cy="53849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19600" y="1447801"/>
            <a:ext cx="3306314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 err="1"/>
              <a:t>Rescorla</a:t>
            </a:r>
            <a:r>
              <a:rPr lang="en-US" dirty="0"/>
              <a:t>-Wagner / Delta Rule:</a:t>
            </a:r>
          </a:p>
        </p:txBody>
      </p:sp>
      <p:pic>
        <p:nvPicPr>
          <p:cNvPr id="6" name="Picture 5" descr="Screen shot 2011-03-03 at 10.27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81200"/>
            <a:ext cx="1955800" cy="73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3091936"/>
            <a:ext cx="3508213" cy="65047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But no CS-onset firing – need to </a:t>
            </a:r>
          </a:p>
          <a:p>
            <a:r>
              <a:rPr lang="en-US" dirty="0"/>
              <a:t>Anticipate the future!</a:t>
            </a:r>
          </a:p>
        </p:txBody>
      </p:sp>
      <p:pic>
        <p:nvPicPr>
          <p:cNvPr id="8" name="Picture 7" descr="Screen shot 2011-03-03 at 10.29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886200"/>
            <a:ext cx="20193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6822" y="4892037"/>
            <a:ext cx="3140288" cy="37138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CS-onset = future reward = f</a:t>
            </a:r>
          </a:p>
        </p:txBody>
      </p:sp>
    </p:spTree>
    <p:extLst>
      <p:ext uri="{BB962C8B-B14F-4D97-AF65-F5344CB8AC3E}">
        <p14:creationId xmlns:p14="http://schemas.microsoft.com/office/powerpoint/2010/main" val="329422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Differences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842080"/>
            <a:ext cx="4660900" cy="443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685" y="2705101"/>
            <a:ext cx="2843269" cy="48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6157" y="3670299"/>
            <a:ext cx="3171382" cy="546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1685" y="4648199"/>
            <a:ext cx="3352285" cy="546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1685" y="5562601"/>
            <a:ext cx="1764323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9081" y="5562601"/>
            <a:ext cx="2154068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&lt;- this is the future!</a:t>
            </a:r>
          </a:p>
        </p:txBody>
      </p:sp>
    </p:spTree>
    <p:extLst>
      <p:ext uri="{BB962C8B-B14F-4D97-AF65-F5344CB8AC3E}">
        <p14:creationId xmlns:p14="http://schemas.microsoft.com/office/powerpoint/2010/main" val="3026874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5"/>
            <a:ext cx="8227871" cy="717086"/>
          </a:xfrm>
        </p:spPr>
        <p:txBody>
          <a:bodyPr/>
          <a:lstStyle/>
          <a:p>
            <a:r>
              <a:rPr lang="en-US" dirty="0"/>
              <a:t>Network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C37CA-A883-7E47-9477-1024C9BB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8" y="1444354"/>
            <a:ext cx="3960542" cy="434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DA8678-32B8-B34C-A983-73C04C34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799" y="1444354"/>
            <a:ext cx="4554907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1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4" y="1981201"/>
          <a:ext cx="8001719" cy="250852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947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Self</a:t>
                      </a:r>
                      <a:r>
                        <a:rPr lang="en-US" sz="1600" baseline="0" dirty="0"/>
                        <a:t> Org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Integrator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Attractor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Primitive</a:t>
                      </a:r>
                    </a:p>
                    <a:p>
                      <a:r>
                        <a:rPr lang="en-US" sz="1600" dirty="0"/>
                        <a:t>  Basal Ganglia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Advanced</a:t>
                      </a:r>
                    </a:p>
                    <a:p>
                      <a:r>
                        <a:rPr lang="en-US" sz="1600" dirty="0"/>
                        <a:t>  Hippocampus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Neocortex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2" y="5047567"/>
            <a:ext cx="7620575" cy="64633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lIns="91420" tIns="45711" rIns="91420" bIns="45711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1916669"/>
            <a:ext cx="1828800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0705" y="1916669"/>
            <a:ext cx="1216895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Dynamics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- Critic</a:t>
            </a:r>
          </a:p>
        </p:txBody>
      </p:sp>
      <p:pic>
        <p:nvPicPr>
          <p:cNvPr id="5" name="Content Placeholder 4" descr="fig_actor_critic_basic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2" b="-632"/>
          <a:stretch/>
        </p:blipFill>
        <p:spPr>
          <a:xfrm>
            <a:off x="2743200" y="1402957"/>
            <a:ext cx="3505774" cy="12581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Content Placeholder 4" descr="fig_bg_frontal_da_burst_di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1177" y="2880293"/>
            <a:ext cx="8227871" cy="3340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823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of Dopamine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43000" y="1467840"/>
            <a:ext cx="6781800" cy="47797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6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of Dopamine: PVLV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6664" y="1524000"/>
            <a:ext cx="4690683" cy="3581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1627956"/>
            <a:ext cx="3544353" cy="248213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938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588604"/>
          </a:xfrm>
        </p:spPr>
        <p:txBody>
          <a:bodyPr/>
          <a:lstStyle/>
          <a:p>
            <a:r>
              <a:rPr lang="en-US" dirty="0"/>
              <a:t>Biology of Dopamine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219200"/>
            <a:ext cx="7086600" cy="47766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B3C64-6BF7-B44D-A6EA-8AD49AED9E09}"/>
              </a:ext>
            </a:extLst>
          </p:cNvPr>
          <p:cNvSpPr txBox="1"/>
          <p:nvPr/>
        </p:nvSpPr>
        <p:spPr>
          <a:xfrm>
            <a:off x="5598522" y="598363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Mollick</a:t>
            </a:r>
            <a:r>
              <a:rPr lang="en-US" dirty="0"/>
              <a:t> et al, in press</a:t>
            </a:r>
          </a:p>
        </p:txBody>
      </p:sp>
    </p:spTree>
    <p:extLst>
      <p:ext uri="{BB962C8B-B14F-4D97-AF65-F5344CB8AC3E}">
        <p14:creationId xmlns:p14="http://schemas.microsoft.com/office/powerpoint/2010/main" val="21296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 + Cerebellum Capacities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what satisfies basic needs, and what to avoid (BG reward learning)</a:t>
            </a:r>
          </a:p>
          <a:p>
            <a:pPr lvl="1"/>
            <a:r>
              <a:rPr lang="en-US" dirty="0"/>
              <a:t>And what information to maintain in working memory (PFC) to support successful behavior</a:t>
            </a:r>
          </a:p>
          <a:p>
            <a:r>
              <a:rPr lang="en-US" dirty="0"/>
              <a:t>Learn basic Sensory -&gt; Motor mappings accurately (Cerebellum error-driven learning)</a:t>
            </a:r>
          </a:p>
          <a:p>
            <a:pPr lvl="1"/>
            <a:r>
              <a:rPr lang="en-US" dirty="0"/>
              <a:t>Sensory -&gt; Sensory mappings? (what is going to happen next..)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 + Cerebellum Incapacities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 knowledge to novel situations</a:t>
            </a:r>
          </a:p>
          <a:p>
            <a:pPr lvl="1"/>
            <a:r>
              <a:rPr lang="en-US" dirty="0"/>
              <a:t>Lookup tables don’t generalize well..</a:t>
            </a:r>
          </a:p>
          <a:p>
            <a:r>
              <a:rPr lang="en-US" dirty="0"/>
              <a:t>Learn abstract semantics</a:t>
            </a:r>
          </a:p>
          <a:p>
            <a:pPr lvl="1"/>
            <a:r>
              <a:rPr lang="en-US" dirty="0"/>
              <a:t>Statistical regularities, higher-order categories, etc</a:t>
            </a:r>
          </a:p>
          <a:p>
            <a:r>
              <a:rPr lang="en-US" dirty="0"/>
              <a:t>Encode episodic memories (specific events)</a:t>
            </a:r>
          </a:p>
          <a:p>
            <a:pPr lvl="1"/>
            <a:r>
              <a:rPr lang="en-US" dirty="0"/>
              <a:t>Useful for instance-based reasoning</a:t>
            </a:r>
          </a:p>
          <a:p>
            <a:r>
              <a:rPr lang="en-US" dirty="0"/>
              <a:t>Plan, anticipate, simulate, etc..</a:t>
            </a:r>
          </a:p>
          <a:p>
            <a:pPr lvl="1"/>
            <a:r>
              <a:rPr lang="en-US" dirty="0"/>
              <a:t>Requires robust working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Primitive, Basic Learning..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4" y="1676401"/>
          <a:ext cx="8001719" cy="154873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947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Self</a:t>
                      </a:r>
                      <a:r>
                        <a:rPr lang="en-US" sz="1600" baseline="0" dirty="0"/>
                        <a:t> Org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Integrator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Attractor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Primitive</a:t>
                      </a:r>
                    </a:p>
                    <a:p>
                      <a:r>
                        <a:rPr lang="en-US" sz="1600" dirty="0"/>
                        <a:t>  Basal Ganglia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9400" y="1600200"/>
            <a:ext cx="1828800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0705" y="1600200"/>
            <a:ext cx="1216895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Dynamics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314" y="3657600"/>
            <a:ext cx="8001719" cy="2308324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Reward &amp; Error = most basic learning signals</a:t>
            </a:r>
          </a:p>
          <a:p>
            <a:r>
              <a:rPr lang="en-US" sz="2400" dirty="0"/>
              <a:t>   (self organized learning is a luxury..)</a:t>
            </a:r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 Simplest general solution to any learning problem is a</a:t>
            </a:r>
          </a:p>
          <a:p>
            <a:r>
              <a:rPr lang="en-US" sz="2400" dirty="0"/>
              <a:t>  </a:t>
            </a:r>
            <a:r>
              <a:rPr lang="en-US" sz="2400" i="1" dirty="0"/>
              <a:t>lookup table</a:t>
            </a:r>
            <a:r>
              <a:rPr lang="en-US" sz="2400" dirty="0"/>
              <a:t> = separator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Table &amp; Pattern Separation</a:t>
            </a:r>
          </a:p>
        </p:txBody>
      </p:sp>
      <p:pic>
        <p:nvPicPr>
          <p:cNvPr id="5" name="Content Placeholder 4" descr="fig_lookup_table_function_approximato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6625" y="2738768"/>
            <a:ext cx="4786968" cy="2671342"/>
          </a:xfrm>
          <a:solidFill>
            <a:schemeClr val="bg1"/>
          </a:solidFill>
        </p:spPr>
      </p:pic>
      <p:pic>
        <p:nvPicPr>
          <p:cNvPr id="8" name="Content Placeholder 7" descr="fig_patsep_cerebellu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15000" y="1605097"/>
            <a:ext cx="2840008" cy="4524495"/>
          </a:xfrm>
          <a:solidFill>
            <a:schemeClr val="bg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Cerebellar</a:t>
            </a:r>
            <a:r>
              <a:rPr lang="en-US" dirty="0"/>
              <a:t> Error-driven Learning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201798" y="1564776"/>
            <a:ext cx="4421927" cy="2960133"/>
          </a:xfrm>
        </p:spPr>
      </p:pic>
      <p:pic>
        <p:nvPicPr>
          <p:cNvPr id="8" name="Content Placeholder 7" descr="fig_support_vector_machine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52506" b="-52506"/>
          <a:stretch>
            <a:fillRect/>
          </a:stretch>
        </p:blipFill>
        <p:spPr>
          <a:xfrm>
            <a:off x="4639702" y="457202"/>
            <a:ext cx="4044794" cy="4524495"/>
          </a:xfrm>
        </p:spPr>
      </p:pic>
      <p:sp>
        <p:nvSpPr>
          <p:cNvPr id="9" name="TextBox 8"/>
          <p:cNvSpPr txBox="1"/>
          <p:nvPr/>
        </p:nvSpPr>
        <p:spPr>
          <a:xfrm>
            <a:off x="4639702" y="3886202"/>
            <a:ext cx="4030676" cy="830997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400" dirty="0"/>
              <a:t>Cerebellum = </a:t>
            </a:r>
          </a:p>
          <a:p>
            <a:r>
              <a:rPr lang="en-US" sz="2400" dirty="0"/>
              <a:t>Support Vector Machine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627" y="4869597"/>
            <a:ext cx="8227871" cy="1354217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Granule cells = high-dimensional encoding (separation)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Purkinje/Olive = delta-rule error-driven learning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Classic ideas from Marr (1969) &amp; </a:t>
            </a:r>
            <a:r>
              <a:rPr lang="en-US" sz="2400" dirty="0" err="1"/>
              <a:t>Albus</a:t>
            </a:r>
            <a:r>
              <a:rPr lang="en-US" sz="2400" dirty="0"/>
              <a:t> (1971)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Cerebellum is Feed Forward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Feedforward</a:t>
            </a:r>
            <a:r>
              <a:rPr lang="en-US" dirty="0"/>
              <a:t> circuit:</a:t>
            </a:r>
          </a:p>
          <a:p>
            <a:r>
              <a:rPr lang="en-US" dirty="0"/>
              <a:t>Input (PN) -&gt; granules -&gt; Purkinje -&gt; Output (DCN)</a:t>
            </a:r>
          </a:p>
          <a:p>
            <a:r>
              <a:rPr lang="en-US" dirty="0"/>
              <a:t>Inhibitory interactions – no attractor dynamics</a:t>
            </a:r>
          </a:p>
          <a:p>
            <a:r>
              <a:rPr lang="en-US" dirty="0"/>
              <a:t>Key idea: does delta-rule learning bridging small temporal gap:</a:t>
            </a:r>
          </a:p>
          <a:p>
            <a:pPr>
              <a:buNone/>
            </a:pPr>
            <a:r>
              <a:rPr lang="en-US" dirty="0"/>
              <a:t>	S(t-100) -&gt; </a:t>
            </a:r>
            <a:r>
              <a:rPr lang="en-US" dirty="0" err="1"/>
              <a:t>R(t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          ^ Error(t+100)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02" y="1752600"/>
            <a:ext cx="4199498" cy="40045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and Action Selection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20275" b="-20275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9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Competing Pathways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869F7-00B0-4C4F-8835-9142BA098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7679" y="1828800"/>
            <a:ext cx="5208641" cy="379427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5477" y="4876800"/>
            <a:ext cx="1905001" cy="17526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4876800"/>
            <a:ext cx="1981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33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176F2B-B323-9D43-82BF-8236257D73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240" y="3508162"/>
            <a:ext cx="1905000" cy="1032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dopamine reinforces Go!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434" y="5334000"/>
            <a:ext cx="911088" cy="8382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4876800"/>
            <a:ext cx="1981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FCFC2-FF2C-9945-AC5E-28603636D2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891960"/>
            <a:ext cx="3200400" cy="18562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4E9F59-C7FE-5E47-9F24-7477E4359509}"/>
              </a:ext>
            </a:extLst>
          </p:cNvPr>
          <p:cNvCxnSpPr>
            <a:cxnSpLocks/>
          </p:cNvCxnSpPr>
          <p:nvPr/>
        </p:nvCxnSpPr>
        <p:spPr bwMode="auto">
          <a:xfrm>
            <a:off x="4267200" y="3837432"/>
            <a:ext cx="1371600" cy="1178559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4579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13265</TotalTime>
  <Words>607</Words>
  <Application>Microsoft Macintosh PowerPoint</Application>
  <PresentationFormat>On-screen Show (4:3)</PresentationFormat>
  <Paragraphs>190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Symbol</vt:lpstr>
      <vt:lpstr>Times New Roman</vt:lpstr>
      <vt:lpstr>Wingdings</vt:lpstr>
      <vt:lpstr>ror_std_emerbrain</vt:lpstr>
      <vt:lpstr>Motor Control and Reinforcement Learning</vt:lpstr>
      <vt:lpstr>Learning Rules Across the Brain</vt:lpstr>
      <vt:lpstr>Primitive, Basic Learning..</vt:lpstr>
      <vt:lpstr>Lookup Table &amp; Pattern Separation</vt:lpstr>
      <vt:lpstr>Cerebellar Error-driven Learning</vt:lpstr>
      <vt:lpstr>Cerebellum is Feed Forward </vt:lpstr>
      <vt:lpstr>Basal Ganglia and Action Selection</vt:lpstr>
      <vt:lpstr>Two Competing Pathways</vt:lpstr>
      <vt:lpstr>Positive dopamine reinforces Go!</vt:lpstr>
      <vt:lpstr>Negative dopamine reinforces No Go!</vt:lpstr>
      <vt:lpstr>Basal Ganglia: Action Selection</vt:lpstr>
      <vt:lpstr>Chain of Command..</vt:lpstr>
      <vt:lpstr>Medial Frontal Map of Values</vt:lpstr>
      <vt:lpstr>Release from Inhibition</vt:lpstr>
      <vt:lpstr>Release from Inhibition</vt:lpstr>
      <vt:lpstr>Basal Ganglia Reward Learning (Frank, 2005…; O’Reilly &amp; Frank 2006) </vt:lpstr>
      <vt:lpstr>Reinforcement Learning: Dopamine</vt:lpstr>
      <vt:lpstr>Temporal Differences Learning</vt:lpstr>
      <vt:lpstr>Network Implementation</vt:lpstr>
      <vt:lpstr>Actor - Critic</vt:lpstr>
      <vt:lpstr>Biology of Dopamine</vt:lpstr>
      <vt:lpstr>Biology of Dopamine: PVLV</vt:lpstr>
      <vt:lpstr>Biology of Dopamine</vt:lpstr>
      <vt:lpstr>BG + Cerebellum Capacities</vt:lpstr>
      <vt:lpstr>BG + Cerebellum Incapacities</vt:lpstr>
    </vt:vector>
  </TitlesOfParts>
  <Company>University of Colorado Boulder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Randall O'Reilly</cp:lastModifiedBy>
  <cp:revision>166</cp:revision>
  <cp:lastPrinted>2020-05-13T06:44:15Z</cp:lastPrinted>
  <dcterms:created xsi:type="dcterms:W3CDTF">2009-12-12T06:45:36Z</dcterms:created>
  <dcterms:modified xsi:type="dcterms:W3CDTF">2020-05-26T08:42:22Z</dcterms:modified>
</cp:coreProperties>
</file>